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04" r:id="rId1"/>
  </p:sldMasterIdLst>
  <p:sldIdLst>
    <p:sldId id="256" r:id="rId2"/>
    <p:sldId id="261" r:id="rId3"/>
    <p:sldId id="264" r:id="rId4"/>
    <p:sldId id="263" r:id="rId5"/>
    <p:sldId id="257" r:id="rId6"/>
    <p:sldId id="258" r:id="rId7"/>
    <p:sldId id="259" r:id="rId8"/>
    <p:sldId id="265" r:id="rId9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412" autoAdjust="0"/>
    <p:restoredTop sz="94624" autoAdjust="0"/>
  </p:normalViewPr>
  <p:slideViewPr>
    <p:cSldViewPr>
      <p:cViewPr>
        <p:scale>
          <a:sx n="70" d="100"/>
          <a:sy n="70" d="100"/>
        </p:scale>
        <p:origin x="-138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عنوان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16" name="عنصر نائب للتاريخ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46E68-B7D7-43DC-990C-B65B0618533D}" type="datetimeFigureOut">
              <a:rPr lang="ar-IQ" smtClean="0"/>
              <a:pPr/>
              <a:t>25/03/1435</a:t>
            </a:fld>
            <a:endParaRPr lang="ar-IQ"/>
          </a:p>
        </p:txBody>
      </p: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5" name="عنصر نائب لرقم الشريحة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28900CE-9114-49DC-AC54-8192E0AF10B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46E68-B7D7-43DC-990C-B65B0618533D}" type="datetimeFigureOut">
              <a:rPr lang="ar-IQ" smtClean="0"/>
              <a:pPr/>
              <a:t>25/03/1435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900CE-9114-49DC-AC54-8192E0AF10B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46E68-B7D7-43DC-990C-B65B0618533D}" type="datetimeFigureOut">
              <a:rPr lang="ar-IQ" smtClean="0"/>
              <a:pPr/>
              <a:t>25/03/1435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900CE-9114-49DC-AC54-8192E0AF10B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وان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7" name="عنصر نائب للمحتوى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46E68-B7D7-43DC-990C-B65B0618533D}" type="datetimeFigureOut">
              <a:rPr lang="ar-IQ" smtClean="0"/>
              <a:pPr/>
              <a:t>25/03/1435</a:t>
            </a:fld>
            <a:endParaRPr lang="ar-IQ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ar-IQ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28900CE-9114-49DC-AC54-8192E0AF10B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عنصر نائب للنص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9" name="عنصر نائب للتاريخ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46E68-B7D7-43DC-990C-B65B0618533D}" type="datetimeFigureOut">
              <a:rPr lang="ar-IQ" smtClean="0"/>
              <a:pPr/>
              <a:t>25/03/1435</a:t>
            </a:fld>
            <a:endParaRPr lang="ar-IQ"/>
          </a:p>
        </p:txBody>
      </p:sp>
      <p:sp>
        <p:nvSpPr>
          <p:cNvPr id="11" name="عنصر نائب للتذييل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900CE-9114-49DC-AC54-8192E0AF10B6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عنوان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46E68-B7D7-43DC-990C-B65B0618533D}" type="datetimeFigureOut">
              <a:rPr lang="ar-IQ" smtClean="0"/>
              <a:pPr/>
              <a:t>25/03/1435</a:t>
            </a:fld>
            <a:endParaRPr lang="ar-IQ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900CE-9114-49DC-AC54-8192E0AF10B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عنوان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25" name="عنصر نائب للنص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8" name="عنصر نائب للمحتوى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46E68-B7D7-43DC-990C-B65B0618533D}" type="datetimeFigureOut">
              <a:rPr lang="ar-IQ" smtClean="0"/>
              <a:pPr/>
              <a:t>25/03/1435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28900CE-9114-49DC-AC54-8192E0AF10B6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عنوان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46E68-B7D7-43DC-990C-B65B0618533D}" type="datetimeFigureOut">
              <a:rPr lang="ar-IQ" smtClean="0"/>
              <a:pPr/>
              <a:t>25/03/1435</a:t>
            </a:fld>
            <a:endParaRPr lang="ar-IQ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900CE-9114-49DC-AC54-8192E0AF10B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46E68-B7D7-43DC-990C-B65B0618533D}" type="datetimeFigureOut">
              <a:rPr lang="ar-IQ" smtClean="0"/>
              <a:pPr/>
              <a:t>25/03/1435</a:t>
            </a:fld>
            <a:endParaRPr lang="ar-IQ"/>
          </a:p>
        </p:txBody>
      </p:sp>
      <p:sp>
        <p:nvSpPr>
          <p:cNvPr id="24" name="عنصر نائب للتذييل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900CE-9114-49DC-AC54-8192E0AF10B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46E68-B7D7-43DC-990C-B65B0618533D}" type="datetimeFigureOut">
              <a:rPr lang="ar-IQ" smtClean="0"/>
              <a:pPr/>
              <a:t>25/03/1435</a:t>
            </a:fld>
            <a:endParaRPr lang="ar-IQ"/>
          </a:p>
        </p:txBody>
      </p:sp>
      <p:sp>
        <p:nvSpPr>
          <p:cNvPr id="29" name="عنصر نائب للتذييل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900CE-9114-49DC-AC54-8192E0AF10B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عنصر نائب للصورة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46E68-B7D7-43DC-990C-B65B0618533D}" type="datetimeFigureOut">
              <a:rPr lang="ar-IQ" smtClean="0"/>
              <a:pPr/>
              <a:t>25/03/1435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900CE-9114-49DC-AC54-8192E0AF10B6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7" name="عنوان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عنصر نائب للنص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تاريخ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5A46E68-B7D7-43DC-990C-B65B0618533D}" type="datetimeFigureOut">
              <a:rPr lang="ar-IQ" smtClean="0"/>
              <a:pPr/>
              <a:t>25/03/1435</a:t>
            </a:fld>
            <a:endParaRPr lang="ar-IQ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28900CE-9114-49DC-AC54-8192E0AF10B6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0" name="عنصر نائب للعنوان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1357321"/>
          </a:xfrm>
        </p:spPr>
        <p:txBody>
          <a:bodyPr/>
          <a:lstStyle/>
          <a:p>
            <a:pPr algn="r"/>
            <a:r>
              <a:rPr lang="ar-IQ" dirty="0" smtClean="0"/>
              <a:t>إثبات نبوة سيدنا محمد صلى الله </a:t>
            </a:r>
            <a:r>
              <a:rPr lang="ar-IQ" dirty="0" smtClean="0"/>
              <a:t>عليه وسلم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928662" y="1928802"/>
            <a:ext cx="6972304" cy="3714776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ar-IQ" sz="4300" dirty="0" smtClean="0"/>
              <a:t>أن إثبات النبوة لا يكون إلا باجتماع أمرين </a:t>
            </a:r>
            <a:endParaRPr lang="ar-IQ" sz="4300" dirty="0" smtClean="0"/>
          </a:p>
          <a:p>
            <a:pPr algn="r"/>
            <a:r>
              <a:rPr lang="ar-IQ" sz="4300" dirty="0" smtClean="0"/>
              <a:t>1- </a:t>
            </a:r>
            <a:r>
              <a:rPr lang="ar-IQ" sz="4300" dirty="0" smtClean="0"/>
              <a:t>ادعاء النبوة </a:t>
            </a:r>
          </a:p>
          <a:p>
            <a:pPr algn="r"/>
            <a:r>
              <a:rPr lang="ar-IQ" sz="4300" dirty="0" smtClean="0"/>
              <a:t>2- إظهار المعجزة </a:t>
            </a:r>
          </a:p>
          <a:p>
            <a:pPr algn="r"/>
            <a:r>
              <a:rPr lang="ar-IQ" sz="4300" dirty="0" smtClean="0"/>
              <a:t>فكل من ادعى النبوة وأظهر المعجزة فهو نبي </a:t>
            </a:r>
          </a:p>
          <a:p>
            <a:endParaRPr lang="ar-IQ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IQ" dirty="0" smtClean="0"/>
              <a:t>      معجزات الرسول صلى الله عليه وسلم </a:t>
            </a:r>
            <a:br>
              <a:rPr lang="ar-IQ" dirty="0" smtClean="0"/>
            </a:br>
            <a:r>
              <a:rPr lang="ar-IQ" dirty="0" smtClean="0"/>
              <a:t>                      </a:t>
            </a:r>
            <a:r>
              <a:rPr lang="ar-IQ" b="1" dirty="0" smtClean="0"/>
              <a:t>نوعان :</a:t>
            </a:r>
            <a:endParaRPr lang="ar-IQ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sz="4000" b="1" dirty="0" smtClean="0"/>
              <a:t>النوع الأول </a:t>
            </a:r>
            <a:r>
              <a:rPr lang="ar-IQ" sz="4000" dirty="0" smtClean="0"/>
              <a:t>: كمعجزات الرسل والأنبياء السابقين قصيرة الأمد , زالت بزوال أيامها , وبموت من شاهدها , كمعجزات موسى عليه السلام من : قلب العصا حية . وفلق البحر , ومعجزات عيسى عليه السلام كإبراء الأكمه والأبرص وإحياء الموتى . </a:t>
            </a:r>
          </a:p>
          <a:p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IQ" dirty="0" smtClean="0"/>
              <a:t>ومن هذه المعجزات ما ثبت بالقرآن الكريم , أو نقل إلينا بالخبر المتواتر مثل :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IQ" dirty="0" smtClean="0"/>
              <a:t>1- </a:t>
            </a:r>
            <a:r>
              <a:rPr lang="ar-IQ" sz="4000" dirty="0" smtClean="0"/>
              <a:t>انشقاق القمر الثابت بالقرآن الكريم .</a:t>
            </a:r>
          </a:p>
          <a:p>
            <a:r>
              <a:rPr lang="ar-IQ" sz="4000" dirty="0" smtClean="0"/>
              <a:t>2- نبع الماء من بين أصابعه صلى الله عليه وسلم .</a:t>
            </a:r>
          </a:p>
          <a:p>
            <a:r>
              <a:rPr lang="ar-IQ" sz="4000" dirty="0" smtClean="0"/>
              <a:t>3- إبراء المريض بلمسه صلى الله عليه وسلم .</a:t>
            </a:r>
          </a:p>
          <a:p>
            <a:r>
              <a:rPr lang="ar-IQ" sz="4000" dirty="0" smtClean="0"/>
              <a:t>4- إخباره بحوادث قبل وقوعها , وهو كثير جدا.</a:t>
            </a:r>
          </a:p>
          <a:p>
            <a:endParaRPr lang="ar-IQ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النوع الثاني من المعجزات: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sz="4000" dirty="0" smtClean="0"/>
              <a:t>نوع خالد خلود الدهر , ماثل في كل حين </a:t>
            </a:r>
            <a:r>
              <a:rPr lang="ar-IQ" sz="4000" dirty="0" smtClean="0"/>
              <a:t>, ألا </a:t>
            </a:r>
            <a:r>
              <a:rPr lang="ar-IQ" sz="4000" dirty="0" smtClean="0"/>
              <a:t>وهو القرآن الكريم</a:t>
            </a:r>
          </a:p>
          <a:p>
            <a:endParaRPr lang="ar-IQ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IQ" dirty="0" smtClean="0"/>
              <a:t>القرآن الكريم :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686187"/>
          </a:xfrm>
        </p:spPr>
        <p:txBody>
          <a:bodyPr>
            <a:normAutofit fontScale="55000" lnSpcReduction="20000"/>
          </a:bodyPr>
          <a:lstStyle/>
          <a:p>
            <a:r>
              <a:rPr lang="ar-IQ" sz="7300" dirty="0">
                <a:latin typeface="+mj-lt"/>
                <a:ea typeface="+mj-ea"/>
                <a:cs typeface="+mj-cs"/>
              </a:rPr>
              <a:t>لغة : مصدر قرأ , كالغفران مصدر غفر .</a:t>
            </a:r>
          </a:p>
          <a:p>
            <a:r>
              <a:rPr lang="ar-IQ" sz="7300" dirty="0">
                <a:latin typeface="+mj-lt"/>
                <a:ea typeface="+mj-ea"/>
                <a:cs typeface="+mj-cs"/>
              </a:rPr>
              <a:t>اصطلاحا : هو كلام الله تعالى , المنزل على الرسول محمد صلى الله عليه وسلم , المكتوب في المصحف , المنقول عنه نقلا متواترا بلا شبهة , المبدوء بسورة الفاتحة والمختوم بسورة الناس , المتعبد بتلاوته.</a:t>
            </a:r>
          </a:p>
          <a:p>
            <a:endParaRPr lang="ar-IQ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IQ" dirty="0" smtClean="0"/>
              <a:t>إعجاز القرآن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IQ" sz="4000" dirty="0" smtClean="0"/>
              <a:t>الإعجاز : إثبات العجز للغير </a:t>
            </a:r>
          </a:p>
          <a:p>
            <a:r>
              <a:rPr lang="ar-IQ" sz="4000" dirty="0" smtClean="0"/>
              <a:t>ولا يتحقق الإعجاز إلا بأمور ثلاثة :</a:t>
            </a:r>
          </a:p>
          <a:p>
            <a:r>
              <a:rPr lang="ar-IQ" sz="4000" dirty="0" smtClean="0"/>
              <a:t> 1- التحدي , وهو طلب المنازلة والمعارضة.</a:t>
            </a:r>
          </a:p>
          <a:p>
            <a:r>
              <a:rPr lang="ar-IQ" sz="4000" dirty="0" smtClean="0"/>
              <a:t>2- وجود المقتضي الذي يدفع المتحدى </a:t>
            </a:r>
            <a:r>
              <a:rPr lang="ar-IQ" sz="4000" dirty="0" err="1" smtClean="0"/>
              <a:t>الى</a:t>
            </a:r>
            <a:r>
              <a:rPr lang="ar-IQ" sz="4000" dirty="0" smtClean="0"/>
              <a:t> المنازلة .</a:t>
            </a:r>
          </a:p>
          <a:p>
            <a:r>
              <a:rPr lang="ar-IQ" sz="4000" dirty="0" smtClean="0"/>
              <a:t>3- عدم وجود مانع من </a:t>
            </a:r>
            <a:r>
              <a:rPr lang="ar-IQ" sz="4000" dirty="0" err="1" smtClean="0"/>
              <a:t>المبارة</a:t>
            </a:r>
            <a:r>
              <a:rPr lang="ar-IQ" sz="4000" dirty="0" smtClean="0"/>
              <a:t>.</a:t>
            </a:r>
          </a:p>
          <a:p>
            <a:endParaRPr lang="ar-IQ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IQ" dirty="0" smtClean="0"/>
              <a:t>الشواهد الدالة على نبوة الرسول الأعظم محمد صلى الله عليه وسلم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92500"/>
          </a:bodyPr>
          <a:lstStyle/>
          <a:p>
            <a:r>
              <a:rPr lang="ar-IQ" b="1" dirty="0" smtClean="0"/>
              <a:t>الشاهد الأول : </a:t>
            </a:r>
            <a:r>
              <a:rPr lang="ar-IQ" dirty="0" smtClean="0"/>
              <a:t>ما اجتمع فيه صلى الله عليه وسلم من الشمائل والأوصاف سواء كان ذلك قبل البعثة أو حالها أو بعدها.</a:t>
            </a:r>
          </a:p>
          <a:p>
            <a:r>
              <a:rPr lang="ar-IQ" b="1" dirty="0" smtClean="0"/>
              <a:t>الشاهد الثاني </a:t>
            </a:r>
            <a:r>
              <a:rPr lang="ar-IQ" dirty="0" smtClean="0"/>
              <a:t>: ما اشتملت عليه شريعته من أمور تتعلق : بالعقائد أو الأخلاق أو الأحكام العامة .</a:t>
            </a:r>
          </a:p>
          <a:p>
            <a:r>
              <a:rPr lang="ar-IQ" b="1" dirty="0" smtClean="0"/>
              <a:t>الشاهد الثالث </a:t>
            </a:r>
            <a:r>
              <a:rPr lang="ar-IQ" dirty="0" smtClean="0"/>
              <a:t>: أن النبي صلى الله عليه وسلم مع فقره وقلة أنصاره وضعفهم , قد حارب الشرك وأهله وجبابرة العالم , فضلل آراءهم , وسفه أحلامهم , وهدم دولهم, وانتشر دينه في الآفاق . </a:t>
            </a:r>
            <a:endParaRPr lang="ar-IQ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sz="4000" b="1" dirty="0" smtClean="0"/>
              <a:t>الشاهد الرابع </a:t>
            </a:r>
            <a:r>
              <a:rPr lang="ar-IQ" sz="4000" dirty="0" smtClean="0"/>
              <a:t>: ظهوره على فترة من الرسل وانتشار الضلالة .</a:t>
            </a:r>
          </a:p>
          <a:p>
            <a:endParaRPr lang="ar-IQ" sz="4000" dirty="0"/>
          </a:p>
          <a:p>
            <a:r>
              <a:rPr lang="ar-IQ" sz="4000" b="1" dirty="0" smtClean="0"/>
              <a:t>الشاهد الخامس </a:t>
            </a:r>
            <a:r>
              <a:rPr lang="ar-IQ" sz="4000" dirty="0" smtClean="0"/>
              <a:t>: </a:t>
            </a:r>
            <a:r>
              <a:rPr lang="ar-IQ" sz="4000" dirty="0" err="1" smtClean="0"/>
              <a:t>البشارات</a:t>
            </a:r>
            <a:r>
              <a:rPr lang="ar-IQ" sz="4000" dirty="0" smtClean="0"/>
              <a:t> الواردة في كتب الأنبياء السابقين </a:t>
            </a:r>
            <a:r>
              <a:rPr lang="ar-IQ" dirty="0" smtClean="0"/>
              <a:t>.</a:t>
            </a:r>
            <a:endParaRPr lang="ar-IQ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رحلة">
  <a:themeElements>
    <a:clrScheme name="رحلة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رحلة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رحلة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211</TotalTime>
  <Words>346</Words>
  <Application>Microsoft Office PowerPoint</Application>
  <PresentationFormat>عرض على الشاشة (3:4)‏</PresentationFormat>
  <Paragraphs>30</Paragraphs>
  <Slides>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رحلة</vt:lpstr>
      <vt:lpstr>إثبات نبوة سيدنا محمد صلى الله عليه وسلم</vt:lpstr>
      <vt:lpstr>      معجزات الرسول صلى الله عليه وسلم                        نوعان :</vt:lpstr>
      <vt:lpstr>ومن هذه المعجزات ما ثبت بالقرآن الكريم , أو نقل إلينا بالخبر المتواتر مثل : </vt:lpstr>
      <vt:lpstr>النوع الثاني من المعجزات: </vt:lpstr>
      <vt:lpstr>القرآن الكريم :</vt:lpstr>
      <vt:lpstr>إعجاز القرآن </vt:lpstr>
      <vt:lpstr>الشواهد الدالة على نبوة الرسول الأعظم محمد صلى الله عليه وسلم</vt:lpstr>
      <vt:lpstr>الشريحة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الفصل الأول  النبوة والرسالة</dc:title>
  <dc:creator>Quran Sci</dc:creator>
  <cp:lastModifiedBy>Quran Sci</cp:lastModifiedBy>
  <cp:revision>24</cp:revision>
  <dcterms:created xsi:type="dcterms:W3CDTF">2013-10-19T08:52:58Z</dcterms:created>
  <dcterms:modified xsi:type="dcterms:W3CDTF">2014-01-26T15:31:34Z</dcterms:modified>
</cp:coreProperties>
</file>